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94665"/>
  </p:normalViewPr>
  <p:slideViewPr>
    <p:cSldViewPr>
      <p:cViewPr varScale="1">
        <p:scale>
          <a:sx n="109" d="100"/>
          <a:sy n="109" d="100"/>
        </p:scale>
        <p:origin x="1650" y="96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906876D4-C6D4-49F8-8655-4B59469848E8}" type="datetime1">
              <a:rPr lang="ru-RU"/>
              <a:pPr lvl="0">
                <a:defRPr/>
              </a:pPr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5CFD37F1-9BB8-4F7F-9D61-7AD65C46FB2D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5CFD37F1-9BB8-4F7F-9D61-7AD65C46FB2D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1921C-6A4F-4669-93D5-41D83892D6D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B993-4FFB-4E5D-926F-FE911B7F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glAoXgLqWs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ImSJIAoEvIk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youtu.be/nJoxsZ6a7L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 rotWithShape="1">
          <a:blip r:embed="rId4"/>
          <a:srcRect l="4330"/>
          <a:stretch>
            <a:fillRect/>
          </a:stretch>
        </p:blipFill>
        <p:spPr>
          <a:xfrm>
            <a:off x="-241319" y="55753"/>
            <a:ext cx="9925889" cy="6746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1963095"/>
            <a:ext cx="6264696" cy="25460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altLang="en-US"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Идти 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вместе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с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детьми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endParaRPr lang="en-US" sz="3200" b="1" i="1" strike="noStrike" dirty="0" smtClean="0">
              <a:solidFill>
                <a:schemeClr val="bg1"/>
              </a:solidFill>
              <a:latin typeface="Segoe Print"/>
              <a:ea typeface="&amp;quot"/>
            </a:endParaRPr>
          </a:p>
          <a:p>
            <a:pPr algn="l">
              <a:defRPr/>
            </a:pPr>
            <a:r>
              <a:rPr sz="3200" b="1" i="1" strike="noStrike" dirty="0" err="1" smtClean="0">
                <a:solidFill>
                  <a:schemeClr val="bg1"/>
                </a:solidFill>
                <a:latin typeface="Segoe Print"/>
                <a:ea typeface="Gulim"/>
              </a:rPr>
              <a:t>по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пути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их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взросления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, </a:t>
            </a:r>
          </a:p>
          <a:p>
            <a:pPr algn="l">
              <a:defRPr/>
            </a:pP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именно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вместе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, 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а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не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 smtClean="0">
                <a:solidFill>
                  <a:schemeClr val="bg1"/>
                </a:solidFill>
                <a:latin typeface="Segoe Print"/>
                <a:ea typeface="Gulim"/>
              </a:rPr>
              <a:t>рядом</a:t>
            </a:r>
            <a:r>
              <a:rPr sz="3200" b="1" i="1" strike="noStrike" dirty="0" err="1" smtClean="0">
                <a:solidFill>
                  <a:schemeClr val="bg1"/>
                </a:solidFill>
                <a:latin typeface="Segoe Print"/>
                <a:ea typeface="&amp;quot"/>
              </a:rPr>
              <a:t>,</a:t>
            </a:r>
            <a:r>
              <a:rPr sz="3200" b="1" i="1" strike="noStrike" dirty="0" err="1" smtClean="0">
                <a:solidFill>
                  <a:schemeClr val="bg1"/>
                </a:solidFill>
                <a:latin typeface="Segoe Print"/>
                <a:ea typeface="Gulim"/>
              </a:rPr>
              <a:t>именно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участвуя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, </a:t>
            </a:r>
            <a:r>
              <a:rPr sz="3200" b="1" i="1" strike="noStrike" dirty="0" smtClean="0">
                <a:solidFill>
                  <a:schemeClr val="bg1"/>
                </a:solidFill>
                <a:latin typeface="Segoe Print"/>
                <a:ea typeface="Gulim"/>
              </a:rPr>
              <a:t>а</a:t>
            </a:r>
            <a:endParaRPr lang="en-US" sz="3200" b="1" i="1" strike="noStrike" dirty="0" smtClean="0">
              <a:solidFill>
                <a:schemeClr val="bg1"/>
              </a:solidFill>
              <a:latin typeface="Segoe Print"/>
              <a:ea typeface="Gulim"/>
            </a:endParaRPr>
          </a:p>
          <a:p>
            <a:pPr algn="l">
              <a:defRPr/>
            </a:pPr>
            <a:r>
              <a:rPr sz="3200" b="1" i="1" strike="noStrike" dirty="0" err="1" smtClean="0">
                <a:solidFill>
                  <a:schemeClr val="bg1"/>
                </a:solidFill>
                <a:latin typeface="Segoe Print"/>
                <a:ea typeface="Gulim"/>
              </a:rPr>
              <a:t>не</a:t>
            </a:r>
            <a:r>
              <a:rPr sz="3200" b="1" i="1" strike="noStrike" dirty="0">
                <a:solidFill>
                  <a:schemeClr val="bg1"/>
                </a:solidFill>
                <a:latin typeface="Segoe Print"/>
                <a:ea typeface="&amp;quot"/>
              </a:rPr>
              <a:t> </a:t>
            </a:r>
            <a:r>
              <a:rPr sz="3200" b="1" i="1" strike="noStrike" dirty="0" err="1">
                <a:solidFill>
                  <a:schemeClr val="bg1"/>
                </a:solidFill>
                <a:latin typeface="Segoe Print"/>
                <a:ea typeface="Gulim"/>
              </a:rPr>
              <a:t>наблюдая</a:t>
            </a:r>
            <a:r>
              <a:rPr lang="en-US" altLang="ru-RU" sz="3200" b="1" i="1" strike="noStrike" dirty="0">
                <a:solidFill>
                  <a:schemeClr val="bg1"/>
                </a:solidFill>
                <a:latin typeface="Segoe Print"/>
                <a:ea typeface="Guli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91680" y="188640"/>
            <a:ext cx="7272808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Создание видеоматериалов на важные и актуальные темы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28184" y="3817843"/>
            <a:ext cx="2664296" cy="2131436"/>
          </a:xfrm>
          <a:prstGeom prst="rect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724128" y="6089888"/>
            <a:ext cx="3419872" cy="7757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1500"/>
              <a:t>Видеоролик</a:t>
            </a:r>
          </a:p>
          <a:p>
            <a:pPr algn="ctr">
              <a:defRPr/>
            </a:pPr>
            <a:r>
              <a:rPr lang="ru-RU" altLang="en-US" sz="1500"/>
              <a:t> «Ещё тогда нас не было на свете</a:t>
            </a:r>
            <a:r>
              <a:rPr lang="en-US" altLang="ru-RU" sz="1500"/>
              <a:t>...</a:t>
            </a:r>
            <a:r>
              <a:rPr lang="ru-RU" altLang="en-US" sz="1500"/>
              <a:t>» </a:t>
            </a:r>
          </a:p>
          <a:p>
            <a:pPr algn="ctr">
              <a:defRPr/>
            </a:pPr>
            <a:r>
              <a:rPr lang="ru-RU" altLang="en-US" sz="1500"/>
              <a:t>Ссылка</a:t>
            </a:r>
            <a:r>
              <a:rPr lang="en-US" altLang="ru-RU" sz="1500"/>
              <a:t>:</a:t>
            </a:r>
            <a:r>
              <a:rPr lang="ru-RU" altLang="en-US" sz="1500"/>
              <a:t> </a:t>
            </a:r>
            <a:r>
              <a:rPr lang="en-US" altLang="ru-RU" sz="1500">
                <a:hlinkClick r:id="rId4"/>
              </a:rPr>
              <a:t>https://youtu.be/nJoxsZ6a7LI</a:t>
            </a:r>
            <a:r>
              <a:rPr lang="ru-RU" altLang="en-US" sz="1500"/>
              <a:t>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60569" y="3429000"/>
            <a:ext cx="2099463" cy="2082219"/>
          </a:xfrm>
          <a:prstGeom prst="rect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483768" y="5805264"/>
            <a:ext cx="3024335" cy="7365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1400"/>
              <a:t>Стихотворение Н</a:t>
            </a:r>
            <a:r>
              <a:rPr lang="en-US" altLang="ru-RU" sz="1400"/>
              <a:t>.</a:t>
            </a:r>
            <a:r>
              <a:rPr lang="ru-RU" altLang="en-US" sz="1400"/>
              <a:t> Бобрецовой «Карточка» </a:t>
            </a:r>
          </a:p>
          <a:p>
            <a:pPr>
              <a:defRPr/>
            </a:pPr>
            <a:r>
              <a:rPr lang="ru-RU" altLang="en-US" sz="1400"/>
              <a:t>Ссылка</a:t>
            </a:r>
            <a:r>
              <a:rPr lang="en-US" altLang="ru-RU" sz="1400"/>
              <a:t>:</a:t>
            </a:r>
            <a:r>
              <a:rPr lang="ru-RU" altLang="en-US" sz="1400"/>
              <a:t> </a:t>
            </a:r>
            <a:r>
              <a:rPr lang="en-US" altLang="ru-RU" sz="1400">
                <a:hlinkClick r:id="rId6"/>
              </a:rPr>
              <a:t>https://youtu.be/ImSJIAoEvIk</a:t>
            </a:r>
            <a:r>
              <a:rPr lang="ru-RU" altLang="en-US" sz="1400"/>
              <a:t>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408928" y="1100496"/>
            <a:ext cx="3267528" cy="23285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07704" y="1484784"/>
            <a:ext cx="3419872" cy="7757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1500"/>
              <a:t>Флешмоб</a:t>
            </a:r>
          </a:p>
          <a:p>
            <a:pPr algn="ctr">
              <a:defRPr/>
            </a:pPr>
            <a:r>
              <a:rPr lang="ru-RU" altLang="en-US" sz="1500"/>
              <a:t> «На зарядку встанем дружно</a:t>
            </a:r>
            <a:r>
              <a:rPr lang="en-US" altLang="ru-RU" sz="1500"/>
              <a:t>...</a:t>
            </a:r>
            <a:r>
              <a:rPr lang="ru-RU" altLang="en-US" sz="1500"/>
              <a:t>» </a:t>
            </a:r>
          </a:p>
          <a:p>
            <a:pPr algn="ctr">
              <a:defRPr/>
            </a:pPr>
            <a:r>
              <a:rPr lang="ru-RU" altLang="en-US" sz="1500"/>
              <a:t>Ссылка</a:t>
            </a:r>
            <a:r>
              <a:rPr lang="en-US" altLang="ru-RU" sz="1500"/>
              <a:t>:</a:t>
            </a:r>
            <a:r>
              <a:rPr lang="ru-RU" altLang="en-US" sz="1500"/>
              <a:t>  </a:t>
            </a:r>
            <a:r>
              <a:rPr lang="ru-RU" altLang="en-US" sz="1500">
                <a:hlinkClick r:id="rId8"/>
              </a:rPr>
              <a:t>https://youtu.be/YglAoXgLqWs</a:t>
            </a:r>
            <a:r>
              <a:rPr lang="ru-RU" altLang="en-US" sz="15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838269" y="1124744"/>
            <a:ext cx="2093771" cy="3024335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19672" y="260647"/>
            <a:ext cx="7524327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Участие в конкурсах</a:t>
            </a:r>
            <a:r>
              <a:rPr kumimoji="0" lang="en-US" altLang="ru-RU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викторинах</a:t>
            </a:r>
            <a:r>
              <a:rPr kumimoji="0" lang="en-US" altLang="ru-RU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олимпиадах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004048" y="1268760"/>
            <a:ext cx="2016224" cy="28803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788024" y="4496517"/>
            <a:ext cx="3317601" cy="20288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r="29610" b="38850"/>
          <a:stretch>
            <a:fillRect/>
          </a:stretch>
        </p:blipFill>
        <p:spPr>
          <a:xfrm>
            <a:off x="2122522" y="4202743"/>
            <a:ext cx="2449477" cy="25386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55576" y="908720"/>
            <a:ext cx="1944216" cy="29282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308304" y="1196752"/>
            <a:ext cx="1633092" cy="273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152129" y="188639"/>
            <a:ext cx="7524327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Перспективы развития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4268" y="1412776"/>
            <a:ext cx="2593595" cy="3456384"/>
          </a:xfrm>
          <a:prstGeom prst="rect">
            <a:avLst/>
          </a:prstGeom>
          <a:ln w="101600" cap="sq">
            <a:gradFill>
              <a:gsLst>
                <a:gs pos="0">
                  <a:srgbClr val="FFFFFF">
                    <a:alpha val="100000"/>
                  </a:srgbClr>
                </a:gs>
                <a:gs pos="50000">
                  <a:srgbClr val="FFFFFF">
                    <a:lumMod val="75000"/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 scaled="0"/>
              <a:tileRect/>
            </a:gradFill>
            <a:miter/>
          </a:ln>
          <a:effectLst>
            <a:outerShdw blurRad="63500" sx="101000" sy="101000" algn="ctr" rotWithShape="0">
              <a:prstClr val="black">
                <a:alpha val="75000"/>
              </a:prstClr>
            </a:outerShdw>
          </a:effectLst>
        </p:spPr>
      </p:pic>
      <p:pic>
        <p:nvPicPr>
          <p:cNvPr id="29" name="Рисунок 55" descr="ghty6.png"/>
          <p:cNvPicPr>
            <a:picLocks noChangeAspect="1"/>
          </p:cNvPicPr>
          <p:nvPr/>
        </p:nvPicPr>
        <p:blipFill rotWithShape="1">
          <a:blip r:embed="rId4"/>
          <a:srcRect r="7690"/>
          <a:stretch>
            <a:fillRect/>
          </a:stretch>
        </p:blipFill>
        <p:spPr>
          <a:xfrm flipH="1">
            <a:off x="7452320" y="5453225"/>
            <a:ext cx="1584176" cy="1144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563888" y="836712"/>
            <a:ext cx="5580112" cy="428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800" b="1" i="1">
                <a:latin typeface="Times New Roman"/>
                <a:cs typeface="Times New Roman"/>
              </a:rPr>
              <a:t>Главная цель</a:t>
            </a:r>
            <a:r>
              <a:rPr lang="en-US" altLang="ru-RU" sz="2800" b="1" i="1">
                <a:latin typeface="Times New Roman"/>
                <a:cs typeface="Times New Roman"/>
              </a:rPr>
              <a:t>:</a:t>
            </a:r>
            <a:r>
              <a:rPr lang="ru-RU" altLang="en-US" sz="2800">
                <a:latin typeface="Times New Roman"/>
                <a:cs typeface="Times New Roman"/>
              </a:rPr>
              <a:t> </a:t>
            </a:r>
            <a:r>
              <a:rPr lang="ru-RU" altLang="en-US" sz="2800" u="sng">
                <a:latin typeface="Times New Roman"/>
                <a:cs typeface="Times New Roman"/>
              </a:rPr>
              <a:t>непрерывное  совершенствование уровня педагогического мастерства</a:t>
            </a:r>
            <a:endParaRPr lang="ru-RU" altLang="en-US" sz="2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 ♦ </a:t>
            </a:r>
            <a:r>
              <a:rPr lang="ru-RU" sz="2400">
                <a:latin typeface="Times New Roman"/>
                <a:cs typeface="Times New Roman"/>
              </a:rPr>
              <a:t>Освоение перспективных образовательных технологий </a:t>
            </a:r>
            <a:r>
              <a:rPr lang="ru-RU" altLang="en-US" sz="2400">
                <a:latin typeface="Times New Roman"/>
                <a:cs typeface="Times New Roman"/>
              </a:rPr>
              <a:t> для развития творческих  и познавательных способностей обучающихся</a:t>
            </a:r>
          </a:p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♦ Участие в исследовательских работах</a:t>
            </a:r>
            <a:r>
              <a:rPr lang="en-US" altLang="ru-RU" sz="2400">
                <a:latin typeface="Times New Roman"/>
                <a:cs typeface="Times New Roman"/>
              </a:rPr>
              <a:t>,</a:t>
            </a:r>
            <a:r>
              <a:rPr lang="ru-RU" altLang="en-US" sz="2400">
                <a:latin typeface="Times New Roman"/>
                <a:cs typeface="Times New Roman"/>
              </a:rPr>
              <a:t> создание собственных публикаций</a:t>
            </a:r>
          </a:p>
          <a:p>
            <a:pPr>
              <a:defRPr/>
            </a:pPr>
            <a:r>
              <a:rPr lang="ru-RU" altLang="en-US" sz="2400">
                <a:latin typeface="Times New Roman"/>
                <a:cs typeface="Times New Roman"/>
              </a:rPr>
              <a:t> ♦</a:t>
            </a:r>
            <a:r>
              <a:rPr lang="ru-RU" sz="2400">
                <a:latin typeface="Times New Roman"/>
                <a:cs typeface="Times New Roman"/>
              </a:rPr>
              <a:t>Аттестация на первую квалификационную категорию </a:t>
            </a:r>
          </a:p>
        </p:txBody>
      </p:sp>
      <p:sp>
        <p:nvSpPr>
          <p:cNvPr id="31" name="Заголовок 1"/>
          <p:cNvSpPr>
            <a:spLocks noGrp="1"/>
          </p:cNvSpPr>
          <p:nvPr/>
        </p:nvSpPr>
        <p:spPr>
          <a:xfrm>
            <a:off x="2051720" y="5445224"/>
            <a:ext cx="5472608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24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Впереди новые открытия и свершения</a:t>
            </a:r>
            <a:r>
              <a:rPr kumimoji="0" lang="en-US" altLang="ru-RU" sz="24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en-US" sz="4100" b="1">
                <a:solidFill>
                  <a:schemeClr val="accent3">
                    <a:lumMod val="50000"/>
                  </a:schemeClr>
                </a:solidFill>
              </a:rPr>
              <a:t>Протасова Александра Евгеньевна</a:t>
            </a:r>
          </a:p>
        </p:txBody>
      </p:sp>
      <p:pic>
        <p:nvPicPr>
          <p:cNvPr id="56" name="Рисунок 55" descr="ghty6.png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5436096" y="4239767"/>
            <a:ext cx="2952328" cy="2429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55576" y="1484784"/>
            <a:ext cx="2520280" cy="295232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347864" y="1484784"/>
            <a:ext cx="5400600" cy="286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/>
              <a:t> </a:t>
            </a:r>
            <a:r>
              <a:rPr lang="ru-RU" altLang="en-US" sz="2000">
                <a:solidFill>
                  <a:schemeClr val="bg1"/>
                </a:solidFill>
              </a:rPr>
              <a:t>Образование</a:t>
            </a:r>
            <a:r>
              <a:rPr lang="en-US" altLang="ru-RU" sz="200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r>
              <a:rPr lang="ru-RU" altLang="en-US" sz="2000">
                <a:solidFill>
                  <a:schemeClr val="bg1"/>
                </a:solidFill>
              </a:rPr>
              <a:t>     </a:t>
            </a:r>
            <a:r>
              <a:rPr lang="en-US" altLang="ru-RU" sz="2000">
                <a:solidFill>
                  <a:schemeClr val="bg1"/>
                </a:solidFill>
              </a:rPr>
              <a:t>-</a:t>
            </a:r>
            <a:r>
              <a:rPr lang="ru-RU" altLang="en-US" sz="2000">
                <a:solidFill>
                  <a:schemeClr val="bg1"/>
                </a:solidFill>
              </a:rPr>
              <a:t> выпускница бакалавриата ГБОУ ВПО САФУ имени М</a:t>
            </a:r>
            <a:r>
              <a:rPr lang="en-US" altLang="ru-RU" sz="2000">
                <a:solidFill>
                  <a:schemeClr val="bg1"/>
                </a:solidFill>
              </a:rPr>
              <a:t>.</a:t>
            </a:r>
            <a:r>
              <a:rPr lang="ru-RU" altLang="en-US" sz="2000">
                <a:solidFill>
                  <a:schemeClr val="bg1"/>
                </a:solidFill>
              </a:rPr>
              <a:t>В</a:t>
            </a:r>
            <a:r>
              <a:rPr lang="en-US" altLang="ru-RU" sz="2000">
                <a:solidFill>
                  <a:schemeClr val="bg1"/>
                </a:solidFill>
              </a:rPr>
              <a:t>.</a:t>
            </a:r>
            <a:r>
              <a:rPr lang="ru-RU" altLang="en-US" sz="2000">
                <a:solidFill>
                  <a:schemeClr val="bg1"/>
                </a:solidFill>
              </a:rPr>
              <a:t> Ломоносова </a:t>
            </a:r>
            <a:r>
              <a:rPr lang="en-US" altLang="ru-RU" sz="2000">
                <a:solidFill>
                  <a:schemeClr val="bg1"/>
                </a:solidFill>
              </a:rPr>
              <a:t>(</a:t>
            </a:r>
            <a:r>
              <a:rPr lang="ru-RU" altLang="en-US" sz="2000">
                <a:solidFill>
                  <a:schemeClr val="bg1"/>
                </a:solidFill>
              </a:rPr>
              <a:t> до  </a:t>
            </a:r>
            <a:r>
              <a:rPr lang="en-US" altLang="ru-RU" sz="2000">
                <a:solidFill>
                  <a:schemeClr val="bg1"/>
                </a:solidFill>
              </a:rPr>
              <a:t>2020</a:t>
            </a:r>
            <a:r>
              <a:rPr lang="ru-RU" altLang="en-US" sz="2000">
                <a:solidFill>
                  <a:schemeClr val="bg1"/>
                </a:solidFill>
              </a:rPr>
              <a:t> года</a:t>
            </a:r>
            <a:r>
              <a:rPr lang="en-US" altLang="ru-RU" sz="2000">
                <a:solidFill>
                  <a:schemeClr val="bg1"/>
                </a:solidFill>
              </a:rPr>
              <a:t>)</a:t>
            </a:r>
          </a:p>
          <a:p>
            <a:pPr>
              <a:defRPr/>
            </a:pPr>
            <a:r>
              <a:rPr lang="ru-RU" altLang="en-US" sz="2000">
                <a:solidFill>
                  <a:schemeClr val="bg1"/>
                </a:solidFill>
              </a:rPr>
              <a:t>направление подготовки</a:t>
            </a:r>
            <a:r>
              <a:rPr lang="en-US" altLang="ru-RU" sz="2000">
                <a:solidFill>
                  <a:schemeClr val="bg1"/>
                </a:solidFill>
              </a:rPr>
              <a:t>:</a:t>
            </a:r>
            <a:r>
              <a:rPr lang="ru-RU" altLang="en-US" sz="2000">
                <a:solidFill>
                  <a:schemeClr val="bg1"/>
                </a:solidFill>
              </a:rPr>
              <a:t>педагогическое образование</a:t>
            </a:r>
          </a:p>
          <a:p>
            <a:pPr>
              <a:defRPr/>
            </a:pPr>
            <a:r>
              <a:rPr lang="ru-RU" altLang="en-US" sz="2000">
                <a:solidFill>
                  <a:schemeClr val="bg1"/>
                </a:solidFill>
              </a:rPr>
              <a:t>     </a:t>
            </a:r>
            <a:r>
              <a:rPr lang="en-US" altLang="ru-RU" sz="2000">
                <a:solidFill>
                  <a:schemeClr val="bg1"/>
                </a:solidFill>
              </a:rPr>
              <a:t>-</a:t>
            </a:r>
            <a:r>
              <a:rPr lang="ru-RU" altLang="en-US" sz="2000">
                <a:solidFill>
                  <a:schemeClr val="bg1"/>
                </a:solidFill>
              </a:rPr>
              <a:t> студентка магистратуры ГБОУ ВПО САФУ имени М</a:t>
            </a:r>
            <a:r>
              <a:rPr lang="en-US" altLang="ru-RU" sz="2000">
                <a:solidFill>
                  <a:schemeClr val="bg1"/>
                </a:solidFill>
              </a:rPr>
              <a:t>.</a:t>
            </a:r>
            <a:r>
              <a:rPr lang="ru-RU" altLang="en-US" sz="2000">
                <a:solidFill>
                  <a:schemeClr val="bg1"/>
                </a:solidFill>
              </a:rPr>
              <a:t>В</a:t>
            </a:r>
            <a:r>
              <a:rPr lang="en-US" altLang="ru-RU" sz="2000">
                <a:solidFill>
                  <a:schemeClr val="bg1"/>
                </a:solidFill>
              </a:rPr>
              <a:t>.</a:t>
            </a:r>
            <a:r>
              <a:rPr lang="ru-RU" altLang="en-US" sz="2000">
                <a:solidFill>
                  <a:schemeClr val="bg1"/>
                </a:solidFill>
              </a:rPr>
              <a:t> Ломоносова </a:t>
            </a:r>
            <a:r>
              <a:rPr lang="en-US" altLang="ru-RU" sz="2000">
                <a:solidFill>
                  <a:schemeClr val="bg1"/>
                </a:solidFill>
              </a:rPr>
              <a:t>(</a:t>
            </a:r>
            <a:r>
              <a:rPr lang="ru-RU" altLang="en-US" sz="2000">
                <a:solidFill>
                  <a:schemeClr val="bg1"/>
                </a:solidFill>
              </a:rPr>
              <a:t>  с </a:t>
            </a:r>
            <a:r>
              <a:rPr lang="en-US" altLang="ru-RU" sz="2000">
                <a:solidFill>
                  <a:schemeClr val="bg1"/>
                </a:solidFill>
              </a:rPr>
              <a:t>2020</a:t>
            </a:r>
            <a:r>
              <a:rPr lang="ru-RU" altLang="en-US" sz="2000">
                <a:solidFill>
                  <a:schemeClr val="bg1"/>
                </a:solidFill>
              </a:rPr>
              <a:t> года</a:t>
            </a:r>
            <a:r>
              <a:rPr lang="en-US" altLang="ru-RU" sz="2000">
                <a:solidFill>
                  <a:schemeClr val="bg1"/>
                </a:solidFill>
              </a:rPr>
              <a:t>)</a:t>
            </a:r>
          </a:p>
          <a:p>
            <a:pPr>
              <a:defRPr/>
            </a:pPr>
            <a:r>
              <a:rPr lang="ru-RU" altLang="en-US" sz="2000">
                <a:solidFill>
                  <a:schemeClr val="bg1"/>
                </a:solidFill>
              </a:rPr>
              <a:t>направление подготовки</a:t>
            </a:r>
            <a:r>
              <a:rPr lang="en-US" altLang="ru-RU" sz="2000">
                <a:solidFill>
                  <a:schemeClr val="bg1"/>
                </a:solidFill>
              </a:rPr>
              <a:t>:</a:t>
            </a:r>
            <a:r>
              <a:rPr lang="ru-RU" altLang="en-US" sz="2000">
                <a:solidFill>
                  <a:schemeClr val="bg1"/>
                </a:solidFill>
              </a:rPr>
              <a:t> воспитательная деятельность с молодежью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5576" y="4576534"/>
            <a:ext cx="3600400" cy="36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467544" y="4448517"/>
            <a:ext cx="3384374" cy="70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000" i="1">
                <a:solidFill>
                  <a:schemeClr val="bg1"/>
                </a:solidFill>
                <a:latin typeface="Times New Roman"/>
                <a:cs typeface="Times New Roman"/>
              </a:rPr>
              <a:t>Учитель начальных классов</a:t>
            </a:r>
          </a:p>
          <a:p>
            <a:pPr algn="ctr">
              <a:defRPr/>
            </a:pPr>
            <a:r>
              <a:rPr lang="ru-RU" altLang="en-US" sz="2000" i="1">
                <a:solidFill>
                  <a:schemeClr val="bg1"/>
                </a:solidFill>
                <a:latin typeface="Times New Roman"/>
                <a:cs typeface="Times New Roman"/>
              </a:rPr>
              <a:t>МБОУ   СШ № </a:t>
            </a:r>
            <a:r>
              <a:rPr lang="en-US" altLang="ru-RU" sz="2000" i="1">
                <a:solidFill>
                  <a:schemeClr val="bg1"/>
                </a:solidFill>
                <a:latin typeface="Times New Roman"/>
                <a:cs typeface="Times New Roman"/>
              </a:rPr>
              <a:t>68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5576" y="5445224"/>
            <a:ext cx="5544616" cy="395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Стаж работы</a:t>
            </a:r>
            <a:r>
              <a:rPr lang="en-US" altLang="ru-RU" sz="200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 общий</a:t>
            </a:r>
            <a:r>
              <a:rPr lang="en-US" altLang="ru-RU" sz="200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 педагогический</a:t>
            </a:r>
            <a:r>
              <a:rPr lang="en-US" altLang="ru-RU" sz="2000">
                <a:solidFill>
                  <a:schemeClr val="bg1"/>
                </a:solidFill>
                <a:latin typeface="Times New Roman"/>
                <a:cs typeface="Times New Roman"/>
              </a:rPr>
              <a:t>):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altLang="ru-RU" sz="200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 год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8892480" y="0"/>
            <a:ext cx="25152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0" y="0"/>
            <a:ext cx="648072" cy="65963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547904" y="0"/>
            <a:ext cx="704616" cy="717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en-US" sz="4000" b="1">
                <a:solidFill>
                  <a:schemeClr val="accent3">
                    <a:lumMod val="50000"/>
                  </a:schemeClr>
                </a:solidFill>
              </a:rPr>
              <a:t>Образовательная организация</a:t>
            </a:r>
          </a:p>
        </p:txBody>
      </p:sp>
      <p:pic>
        <p:nvPicPr>
          <p:cNvPr id="56" name="Рисунок 55" descr="ghty6.png"/>
          <p:cNvPicPr>
            <a:picLocks noChangeAspect="1"/>
          </p:cNvPicPr>
          <p:nvPr/>
        </p:nvPicPr>
        <p:blipFill rotWithShape="1">
          <a:blip r:embed="rId3"/>
          <a:srcRect r="7690"/>
          <a:stretch>
            <a:fillRect/>
          </a:stretch>
        </p:blipFill>
        <p:spPr>
          <a:xfrm flipH="1">
            <a:off x="5724128" y="4797152"/>
            <a:ext cx="2592288" cy="18722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83568" y="1455090"/>
            <a:ext cx="3672408" cy="2621982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4283968" y="1702713"/>
            <a:ext cx="4330065" cy="19434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000" b="0" i="0" strike="noStrik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ОБЩЕОБРАЗОВАТЕЛЬНОЕ УЧРЕЖДЕНИЕ </a:t>
            </a:r>
          </a:p>
          <a:p>
            <a:pPr algn="ctr">
              <a:defRPr/>
            </a:pPr>
            <a:r>
              <a:rPr sz="2000" b="0" i="0" strike="noStrik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ГОРОДСКОГО ОКРУГА "ГОРОД АРХАНГЕЛЬСК" </a:t>
            </a:r>
          </a:p>
          <a:p>
            <a:pPr algn="ctr">
              <a:defRPr/>
            </a:pPr>
            <a:r>
              <a:rPr sz="2000" b="1" i="0" strike="noStrik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"СРЕДНЯЯ ШКОЛА № 68"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1559" y="4195529"/>
            <a:ext cx="7704856" cy="1250866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ru-RU" altLang="en-US" sz="2000" u="sng">
                <a:solidFill>
                  <a:schemeClr val="bg1"/>
                </a:solidFill>
                <a:latin typeface="Times New Roman"/>
                <a:cs typeface="Times New Roman"/>
              </a:rPr>
              <a:t>Место расположения</a:t>
            </a:r>
            <a:r>
              <a:rPr lang="en-US" altLang="ru-RU" sz="2000" u="sng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  <a:r>
              <a:rPr lang="en-US" altLang="ru-RU" sz="2000">
                <a:solidFill>
                  <a:schemeClr val="bg1"/>
                </a:solidFill>
                <a:latin typeface="Times New Roman"/>
                <a:cs typeface="Times New Roman"/>
              </a:rPr>
              <a:t>163022,  г. Архангельск, ул. Менделеева д. 19.</a:t>
            </a:r>
          </a:p>
          <a:p>
            <a:pPr>
              <a:lnSpc>
                <a:spcPct val="125000"/>
              </a:lnSpc>
              <a:defRPr/>
            </a:pPr>
            <a:r>
              <a:rPr lang="ru-RU" altLang="en-US" sz="2000" u="sng">
                <a:solidFill>
                  <a:schemeClr val="bg1"/>
                </a:solidFill>
                <a:latin typeface="Times New Roman"/>
                <a:cs typeface="Times New Roman"/>
              </a:rPr>
              <a:t>Дата основания</a:t>
            </a:r>
            <a:r>
              <a:rPr lang="en-US" altLang="ru-RU" sz="2000" u="sng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 1 сентября 1937 г.</a:t>
            </a:r>
          </a:p>
          <a:p>
            <a:pPr>
              <a:lnSpc>
                <a:spcPct val="125000"/>
              </a:lnSpc>
              <a:defRPr/>
            </a:pPr>
            <a:r>
              <a:rPr lang="ru-RU" altLang="en-US" sz="2000" u="sng">
                <a:solidFill>
                  <a:schemeClr val="bg1"/>
                </a:solidFill>
                <a:latin typeface="Times New Roman"/>
                <a:cs typeface="Times New Roman"/>
              </a:rPr>
              <a:t>Директор</a:t>
            </a:r>
            <a:r>
              <a:rPr lang="en-US" altLang="ru-RU" sz="2000" u="sng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  <a:r>
              <a:rPr lang="ru-RU" altLang="en-US" sz="2000" u="sng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altLang="en-US" sz="2000">
                <a:solidFill>
                  <a:schemeClr val="bg1"/>
                </a:solidFill>
                <a:latin typeface="Times New Roman"/>
                <a:cs typeface="Times New Roman"/>
              </a:rPr>
              <a:t>Подшивалова Марина Николаевна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5576" y="4077072"/>
            <a:ext cx="3384376" cy="36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62" name="Прямоугольник 61"/>
          <p:cNvSpPr/>
          <p:nvPr/>
        </p:nvSpPr>
        <p:spPr>
          <a:xfrm>
            <a:off x="8820472" y="0"/>
            <a:ext cx="323528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2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0" y="0"/>
            <a:ext cx="704616" cy="71718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223359" y="0"/>
            <a:ext cx="920640" cy="937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l="8150" t="4290" r="7180"/>
          <a:stretch>
            <a:fillRect/>
          </a:stretch>
        </p:blipFill>
        <p:spPr>
          <a:xfrm>
            <a:off x="0" y="0"/>
            <a:ext cx="9144000" cy="59218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620688"/>
            <a:ext cx="6552728" cy="706090"/>
          </a:xfrm>
          <a:ln>
            <a:noFill/>
          </a:ln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en-US" sz="3600" b="1">
                <a:solidFill>
                  <a:schemeClr val="accent3">
                    <a:lumMod val="50000"/>
                  </a:schemeClr>
                </a:solidFill>
              </a:rPr>
              <a:t>Т</a:t>
            </a:r>
            <a:r>
              <a:rPr lang="az-Cyrl-AZ" sz="3600" b="1">
                <a:solidFill>
                  <a:schemeClr val="accent3">
                    <a:lumMod val="50000"/>
                  </a:schemeClr>
                </a:solidFill>
              </a:rPr>
              <a:t>раектори</a:t>
            </a:r>
            <a:r>
              <a:rPr lang="ru-RU" altLang="en-US" sz="3600" b="1">
                <a:solidFill>
                  <a:schemeClr val="accent3">
                    <a:lumMod val="50000"/>
                  </a:schemeClr>
                </a:solidFill>
              </a:rPr>
              <a:t>я </a:t>
            </a:r>
            <a:r>
              <a:rPr lang="az-Cyrl-AZ" sz="3600" b="1">
                <a:solidFill>
                  <a:schemeClr val="accent3">
                    <a:lumMod val="50000"/>
                  </a:schemeClr>
                </a:solidFill>
              </a:rPr>
              <a:t>развития</a:t>
            </a:r>
          </a:p>
          <a:p>
            <a:pPr lvl="0">
              <a:defRPr/>
            </a:pPr>
            <a:r>
              <a:rPr lang="az-Cyrl-AZ" sz="3600" b="1">
                <a:solidFill>
                  <a:schemeClr val="accent3">
                    <a:lumMod val="50000"/>
                  </a:schemeClr>
                </a:solidFill>
              </a:rPr>
              <a:t>профессиональной деятельности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99592" y="6237312"/>
            <a:ext cx="1152128" cy="36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/>
          <a:srcRect l="8150" t="90140" r="7180"/>
          <a:stretch>
            <a:fillRect/>
          </a:stretch>
        </p:blipFill>
        <p:spPr>
          <a:xfrm>
            <a:off x="0" y="5805264"/>
            <a:ext cx="9144000" cy="576064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/>
          <a:srcRect l="8150" t="90140" r="7180"/>
          <a:stretch>
            <a:fillRect/>
          </a:stretch>
        </p:blipFill>
        <p:spPr>
          <a:xfrm>
            <a:off x="0" y="6281936"/>
            <a:ext cx="9144000" cy="57606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23528" y="5229200"/>
            <a:ext cx="1584176" cy="331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sz="1600" b="1"/>
          </a:p>
        </p:txBody>
      </p:sp>
      <p:sp>
        <p:nvSpPr>
          <p:cNvPr id="64" name="TextBox 63"/>
          <p:cNvSpPr txBox="1"/>
          <p:nvPr/>
        </p:nvSpPr>
        <p:spPr>
          <a:xfrm>
            <a:off x="3743908" y="931534"/>
            <a:ext cx="1656183" cy="561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sz="1500" b="1">
              <a:latin typeface="Times New Roman"/>
              <a:cs typeface="Times New Roman"/>
            </a:endParaRPr>
          </a:p>
          <a:p>
            <a:pPr>
              <a:defRPr/>
            </a:pPr>
            <a:endParaRPr lang="en-US" altLang="ru-RU" sz="1600" b="1"/>
          </a:p>
        </p:txBody>
      </p:sp>
      <p:sp>
        <p:nvSpPr>
          <p:cNvPr id="65" name="TextBox 64"/>
          <p:cNvSpPr txBox="1"/>
          <p:nvPr/>
        </p:nvSpPr>
        <p:spPr>
          <a:xfrm>
            <a:off x="3707904" y="4581128"/>
            <a:ext cx="1800200" cy="23744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Обобщение педагогического опыта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проведение открытых уроков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участие в </a:t>
            </a:r>
            <a:r>
              <a:rPr lang="ru-RU" altLang="en-US" sz="1400" b="1">
                <a:solidFill>
                  <a:schemeClr val="tx1"/>
                </a:solidFill>
                <a:latin typeface="Times New Roman"/>
                <a:cs typeface="Times New Roman"/>
              </a:rPr>
              <a:t>профессиональных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конкурсах</a:t>
            </a: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08104" y="1702291"/>
            <a:ext cx="1800200" cy="33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sz="1600" b="1"/>
          </a:p>
        </p:txBody>
      </p:sp>
      <p:sp>
        <p:nvSpPr>
          <p:cNvPr id="67" name="TextBox 66"/>
          <p:cNvSpPr txBox="1"/>
          <p:nvPr/>
        </p:nvSpPr>
        <p:spPr>
          <a:xfrm>
            <a:off x="3851920" y="3429000"/>
            <a:ext cx="249545" cy="360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251520" y="5173131"/>
            <a:ext cx="1524000" cy="21401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Непрерывное саморазвитие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algn="ctr"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повышение квалификации</a:t>
            </a:r>
            <a:endParaRPr lang="ru-RU" altLang="en-US" sz="1500" b="1">
              <a:solidFill>
                <a:schemeClr val="tx1"/>
              </a:solidFill>
            </a:endParaRPr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</p:txBody>
      </p:sp>
      <p:sp>
        <p:nvSpPr>
          <p:cNvPr id="69" name="TextBox 68"/>
          <p:cNvSpPr txBox="1"/>
          <p:nvPr/>
        </p:nvSpPr>
        <p:spPr>
          <a:xfrm>
            <a:off x="2051720" y="4869160"/>
            <a:ext cx="1512167" cy="236793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Посещение уроков коллег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обмен опытом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участие в методических семанарах</a:t>
            </a:r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  <a:p>
            <a:pPr>
              <a:defRPr/>
            </a:pPr>
            <a:endParaRPr lang="ru-RU" altLang="en-US" sz="1500" b="1"/>
          </a:p>
        </p:txBody>
      </p:sp>
      <p:sp>
        <p:nvSpPr>
          <p:cNvPr id="70" name="TextBox 69"/>
          <p:cNvSpPr txBox="1"/>
          <p:nvPr/>
        </p:nvSpPr>
        <p:spPr>
          <a:xfrm>
            <a:off x="5652120" y="4077072"/>
            <a:ext cx="1512167" cy="282664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Разработка дидактических материалов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учебных программ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проектов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методических приемов</a:t>
            </a:r>
            <a:endParaRPr lang="ru-RU" altLang="en-US" sz="1500" b="1">
              <a:solidFill>
                <a:schemeClr val="tx1"/>
              </a:solidFill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08304" y="3429000"/>
            <a:ext cx="1728192" cy="35128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Трансляция 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собственного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педагогического опыты</a:t>
            </a:r>
            <a:r>
              <a:rPr lang="en-US" altLang="ru-RU" sz="1500" b="1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овладение педагогическими  компетенциями</a:t>
            </a: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на высшем уровне</a:t>
            </a: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altLang="en-US" sz="15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en-US" sz="1500" b="1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380312" y="3501008"/>
            <a:ext cx="1512167" cy="36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91680" y="0"/>
            <a:ext cx="7272808" cy="720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2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Повышение квалификации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71600" y="764704"/>
            <a:ext cx="3960440" cy="25202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5371739">
            <a:off x="5638236" y="242125"/>
            <a:ext cx="2609659" cy="37334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22038">
            <a:off x="1500247" y="2873683"/>
            <a:ext cx="2851346" cy="398523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16139">
            <a:off x="5644578" y="3019826"/>
            <a:ext cx="2711486" cy="383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1691680" y="188640"/>
            <a:ext cx="7272808" cy="720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4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Педагогические достижения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483768" y="980728"/>
            <a:ext cx="2448272" cy="28803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934417" y="980728"/>
            <a:ext cx="2157862" cy="28083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141632" y="972573"/>
            <a:ext cx="2002367" cy="27444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5184576" y="3816423"/>
            <a:ext cx="2555776" cy="29249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39552" y="980728"/>
            <a:ext cx="1944216" cy="28803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2210865" y="4069719"/>
            <a:ext cx="2793182" cy="2023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91680" y="620688"/>
            <a:ext cx="7272808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Проведение открытых уроков</a:t>
            </a:r>
            <a:r>
              <a:rPr kumimoji="0" lang="en-US" altLang="ru-RU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внедрение новых форм работы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72200" y="1323684"/>
            <a:ext cx="2617261" cy="35454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660232" y="4869160"/>
            <a:ext cx="2376264" cy="60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700" b="1">
                <a:latin typeface="Times New Roman"/>
                <a:cs typeface="Times New Roman"/>
              </a:rPr>
              <a:t>Создание лепбуков по разным темам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635896" y="3212976"/>
            <a:ext cx="2610572" cy="34289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5896" y="2505095"/>
            <a:ext cx="2952328" cy="60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700" b="1">
                <a:latin typeface="Times New Roman"/>
                <a:cs typeface="Times New Roman"/>
              </a:rPr>
              <a:t>Применение компьютерных технологий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342192" y="1325645"/>
            <a:ext cx="2077679" cy="332749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91680" y="4797152"/>
            <a:ext cx="2088232" cy="81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600" b="1">
                <a:latin typeface="Times New Roman"/>
                <a:cs typeface="Times New Roman"/>
              </a:rPr>
              <a:t>Формы интерактивного обучения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91680" y="188640"/>
            <a:ext cx="7272808" cy="72008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40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Наша школьная жизнь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71192" y="4768857"/>
            <a:ext cx="7093296" cy="1325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 b="1">
                <a:latin typeface="Times New Roman"/>
                <a:cs typeface="Times New Roman"/>
              </a:rPr>
              <a:t>Школьная жизнь нашего класса</a:t>
            </a:r>
            <a:r>
              <a:rPr lang="en-US" altLang="ru-RU" sz="2000" b="1">
                <a:latin typeface="Times New Roman"/>
                <a:cs typeface="Times New Roman"/>
              </a:rPr>
              <a:t>-</a:t>
            </a:r>
            <a:r>
              <a:rPr lang="ru-RU" altLang="en-US" sz="2000" b="1">
                <a:latin typeface="Times New Roman"/>
                <a:cs typeface="Times New Roman"/>
              </a:rPr>
              <a:t> это не только интересные уроки</a:t>
            </a:r>
            <a:r>
              <a:rPr lang="en-US" altLang="ru-RU" sz="2000" b="1">
                <a:latin typeface="Times New Roman"/>
                <a:cs typeface="Times New Roman"/>
              </a:rPr>
              <a:t>,</a:t>
            </a:r>
            <a:r>
              <a:rPr lang="ru-RU" altLang="en-US" sz="2000" b="1">
                <a:latin typeface="Times New Roman"/>
                <a:cs typeface="Times New Roman"/>
              </a:rPr>
              <a:t> но и множество ярких</a:t>
            </a:r>
            <a:r>
              <a:rPr lang="en-US" altLang="ru-RU" sz="2000" b="1">
                <a:latin typeface="Times New Roman"/>
                <a:cs typeface="Times New Roman"/>
              </a:rPr>
              <a:t>,</a:t>
            </a:r>
            <a:r>
              <a:rPr lang="ru-RU" altLang="en-US" sz="2000" b="1">
                <a:latin typeface="Times New Roman"/>
                <a:cs typeface="Times New Roman"/>
              </a:rPr>
              <a:t> увлекательных  совместных мероприятий и коллективных дел</a:t>
            </a:r>
            <a:r>
              <a:rPr lang="en-US" altLang="ru-RU" sz="2000" b="1">
                <a:latin typeface="Times New Roman"/>
                <a:cs typeface="Times New Roman"/>
              </a:rPr>
              <a:t>,</a:t>
            </a:r>
            <a:r>
              <a:rPr lang="ru-RU" altLang="en-US" sz="2000" b="1">
                <a:latin typeface="Times New Roman"/>
                <a:cs typeface="Times New Roman"/>
              </a:rPr>
              <a:t> которые останутся в памяти на долгие года</a:t>
            </a:r>
            <a:r>
              <a:rPr lang="en-US" altLang="ru-RU" sz="2000" b="1">
                <a:latin typeface="Times New Roman"/>
                <a:cs typeface="Times New Roman"/>
              </a:rPr>
              <a:t>....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7544" y="1700808"/>
            <a:ext cx="2462673" cy="27363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983760" y="1492211"/>
            <a:ext cx="2160240" cy="308891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275856" y="951875"/>
            <a:ext cx="3600400" cy="2909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-1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99154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44208" y="3670424"/>
            <a:ext cx="2448271" cy="2710904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/>
        </p:nvSpPr>
        <p:spPr>
          <a:xfrm>
            <a:off x="1691680" y="332656"/>
            <a:ext cx="7272808" cy="7200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anchor="ctr">
            <a:noAutofit/>
          </a:bodyPr>
          <a:lstStyle/>
          <a:p>
            <a:pPr lvl="0" algn="ctr" defTabSz="914400" rtl="0" eaLnBrk="1" latinLnBrk="0" hangingPunct="1">
              <a:spcBef>
                <a:spcPct val="0"/>
              </a:spcBef>
              <a:buNone/>
              <a:defRPr/>
            </a:pPr>
            <a:r>
              <a:rPr kumimoji="0" lang="ru-RU" altLang="en-US" sz="3200" b="1" i="0" u="none" strike="noStrike" kern="1200" cap="none" normalizeH="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Участие в благотворительных акциях и общественно полезных делах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99592" y="1268760"/>
            <a:ext cx="3853400" cy="26054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618886" y="1268760"/>
            <a:ext cx="2841545" cy="216023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71599" y="4005064"/>
            <a:ext cx="4968552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сентября-День знаний-Первый звонок-Здравствуй, школ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Экран (4:3)</PresentationFormat>
  <Paragraphs>74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&amp;quot</vt:lpstr>
      <vt:lpstr>Arial</vt:lpstr>
      <vt:lpstr>Calibri</vt:lpstr>
      <vt:lpstr>Gulim</vt:lpstr>
      <vt:lpstr>Segoe Print</vt:lpstr>
      <vt:lpstr>Times New Roman</vt:lpstr>
      <vt:lpstr>1сентября-День знаний-Первый звонок-Здравствуй, школа!</vt:lpstr>
      <vt:lpstr>Презентация PowerPoint</vt:lpstr>
      <vt:lpstr>Протасова Александра Евгеньевна</vt:lpstr>
      <vt:lpstr>Образовательная организация</vt:lpstr>
      <vt:lpstr>Траектория развития профессиональной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сентября_День знаний_Первый звонок_Здравствуй школа!</dc:title>
  <dc:subject>шаблон для школьной презентации</dc:subject>
  <dc:creator>Антонина</dc:creator>
  <cp:keywords>шаблон для школьной презентации, 1 сенятбря+шаблон для презентации, шаблон для празбника День знаний</cp:keywords>
  <cp:lastModifiedBy>user</cp:lastModifiedBy>
  <cp:revision>87</cp:revision>
  <dcterms:created xsi:type="dcterms:W3CDTF">2014-08-10T05:27:28Z</dcterms:created>
  <dcterms:modified xsi:type="dcterms:W3CDTF">2021-11-11T10:13:10Z</dcterms:modified>
  <cp:version>0906.0100.01</cp:version>
</cp:coreProperties>
</file>